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91" r:id="rId1"/>
    <p:sldMasterId id="2147483692" r:id="rId2"/>
    <p:sldMasterId id="2147483693" r:id="rId3"/>
  </p:sldMasterIdLst>
  <p:notesMasterIdLst>
    <p:notesMasterId r:id="rId12"/>
  </p:notesMasterIdLst>
  <p:sldIdLst>
    <p:sldId id="256" r:id="rId4"/>
    <p:sldId id="512" r:id="rId5"/>
    <p:sldId id="509" r:id="rId6"/>
    <p:sldId id="527" r:id="rId7"/>
    <p:sldId id="528" r:id="rId8"/>
    <p:sldId id="530" r:id="rId9"/>
    <p:sldId id="529" r:id="rId10"/>
    <p:sldId id="531" r:id="rId11"/>
  </p:sldIdLst>
  <p:sldSz cx="9144000" cy="5143500" type="screen16x9"/>
  <p:notesSz cx="6858000" cy="9144000"/>
  <p:embeddedFontLst>
    <p:embeddedFont>
      <p:font typeface="Average" panose="020B0604020202020204" charset="0"/>
      <p:regular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Corbel" panose="020B0503020204020204" pitchFamily="34" charset="0"/>
      <p:regular r:id="rId18"/>
      <p:bold r:id="rId19"/>
      <p:italic r:id="rId20"/>
      <p:boldItalic r:id="rId21"/>
    </p:embeddedFont>
    <p:embeddedFont>
      <p:font typeface="Lora" pitchFamily="2" charset="0"/>
      <p:regular r:id="rId22"/>
      <p:bold r:id="rId23"/>
      <p:italic r:id="rId24"/>
      <p:boldItalic r:id="rId25"/>
    </p:embeddedFont>
    <p:embeddedFont>
      <p:font typeface="Oswald" pitchFamily="2" charset="0"/>
      <p:regular r:id="rId26"/>
      <p:bold r:id="rId27"/>
    </p:embeddedFont>
    <p:embeddedFont>
      <p:font typeface="Quattrocento Sans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>
        <p:scale>
          <a:sx n="122" d="100"/>
          <a:sy n="122" d="100"/>
        </p:scale>
        <p:origin x="266" y="5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png>
</file>

<file path=ppt/media/image10.gif>
</file>

<file path=ppt/media/image11.gif>
</file>

<file path=ppt/media/image12.gif>
</file>

<file path=ppt/media/image13.gif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3554707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3554707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3554707ea_0_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3554707ea_0_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8040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4355ef5771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4355ef5771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3073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355ef5771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355ef5771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852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355ef5771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355ef5771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3422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355ef5771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355ef5771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3654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355ef5771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355ef5771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730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355ef5771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355ef5771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2592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56" name="Google Shape;56;p14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" name="Google Shape;86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.NET web solutions">
  <p:cSld name="AUTOLAYOUT">
    <p:bg>
      <p:bgPr>
        <a:solidFill>
          <a:srgbClr val="FFFFFF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5"/>
          <p:cNvSpPr/>
          <p:nvPr/>
        </p:nvSpPr>
        <p:spPr>
          <a:xfrm rot="5400000">
            <a:off x="-48494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5"/>
          <p:cNvSpPr/>
          <p:nvPr/>
        </p:nvSpPr>
        <p:spPr>
          <a:xfrm rot="5400000">
            <a:off x="-48494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5"/>
          <p:cNvSpPr/>
          <p:nvPr/>
        </p:nvSpPr>
        <p:spPr>
          <a:xfrm rot="-5400000">
            <a:off x="-48362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5"/>
          <p:cNvSpPr/>
          <p:nvPr/>
        </p:nvSpPr>
        <p:spPr>
          <a:xfrm rot="-5400000" flipH="1">
            <a:off x="3761647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5"/>
          <p:cNvSpPr/>
          <p:nvPr/>
        </p:nvSpPr>
        <p:spPr>
          <a:xfrm rot="5400000" flipH="1">
            <a:off x="3976138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5"/>
          <p:cNvSpPr/>
          <p:nvPr/>
        </p:nvSpPr>
        <p:spPr>
          <a:xfrm rot="5400000" flipH="1">
            <a:off x="3761514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5"/>
          <p:cNvSpPr/>
          <p:nvPr/>
        </p:nvSpPr>
        <p:spPr>
          <a:xfrm rot="5400000" flipH="1">
            <a:off x="3761488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5"/>
          <p:cNvSpPr/>
          <p:nvPr/>
        </p:nvSpPr>
        <p:spPr>
          <a:xfrm rot="5400000">
            <a:off x="1475437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5"/>
          <p:cNvSpPr/>
          <p:nvPr/>
        </p:nvSpPr>
        <p:spPr>
          <a:xfrm rot="-5400000">
            <a:off x="1690220" y="1980898"/>
            <a:ext cx="429600" cy="7620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5"/>
          <p:cNvSpPr/>
          <p:nvPr/>
        </p:nvSpPr>
        <p:spPr>
          <a:xfrm rot="-5400000">
            <a:off x="1475570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5"/>
          <p:cNvSpPr/>
          <p:nvPr/>
        </p:nvSpPr>
        <p:spPr>
          <a:xfrm rot="-5400000" flipH="1">
            <a:off x="2237690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5"/>
          <p:cNvSpPr/>
          <p:nvPr/>
        </p:nvSpPr>
        <p:spPr>
          <a:xfrm rot="5400000" flipH="1">
            <a:off x="2237557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5"/>
          <p:cNvSpPr/>
          <p:nvPr/>
        </p:nvSpPr>
        <p:spPr>
          <a:xfrm rot="5400000">
            <a:off x="2452233" y="-165970"/>
            <a:ext cx="429600" cy="762000"/>
          </a:xfrm>
          <a:prstGeom prst="rtTriangl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5"/>
          <p:cNvSpPr/>
          <p:nvPr/>
        </p:nvSpPr>
        <p:spPr>
          <a:xfrm rot="5400000">
            <a:off x="2999420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5"/>
          <p:cNvSpPr/>
          <p:nvPr/>
        </p:nvSpPr>
        <p:spPr>
          <a:xfrm rot="5400000">
            <a:off x="2999420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5"/>
          <p:cNvSpPr/>
          <p:nvPr/>
        </p:nvSpPr>
        <p:spPr>
          <a:xfrm rot="-5400000" flipH="1">
            <a:off x="3214228" y="-165970"/>
            <a:ext cx="429600" cy="762000"/>
          </a:xfrm>
          <a:prstGeom prst="rtTriangl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5"/>
          <p:cNvSpPr/>
          <p:nvPr/>
        </p:nvSpPr>
        <p:spPr>
          <a:xfrm rot="-5400000" flipH="1">
            <a:off x="713604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5"/>
          <p:cNvSpPr/>
          <p:nvPr/>
        </p:nvSpPr>
        <p:spPr>
          <a:xfrm rot="5400000">
            <a:off x="-48494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5"/>
          <p:cNvSpPr/>
          <p:nvPr/>
        </p:nvSpPr>
        <p:spPr>
          <a:xfrm rot="-5400000" flipH="1">
            <a:off x="3761621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 rot="-5400000">
            <a:off x="1475570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 rot="-5400000">
            <a:off x="2999553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 rot="-5400000" flipH="1">
            <a:off x="713604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 rot="-5400000" flipH="1">
            <a:off x="713604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5"/>
          <p:cNvSpPr/>
          <p:nvPr/>
        </p:nvSpPr>
        <p:spPr>
          <a:xfrm rot="5400000">
            <a:off x="3976138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5"/>
          <p:cNvSpPr/>
          <p:nvPr/>
        </p:nvSpPr>
        <p:spPr>
          <a:xfrm rot="-5400000">
            <a:off x="166288" y="1980898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5"/>
          <p:cNvSpPr/>
          <p:nvPr/>
        </p:nvSpPr>
        <p:spPr>
          <a:xfrm rot="-5400000" flipH="1">
            <a:off x="166211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5"/>
          <p:cNvSpPr/>
          <p:nvPr/>
        </p:nvSpPr>
        <p:spPr>
          <a:xfrm rot="-5400000" flipH="1">
            <a:off x="1690143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5"/>
          <p:cNvSpPr/>
          <p:nvPr/>
        </p:nvSpPr>
        <p:spPr>
          <a:xfrm rot="-5400000" flipH="1">
            <a:off x="2237612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5"/>
          <p:cNvSpPr/>
          <p:nvPr/>
        </p:nvSpPr>
        <p:spPr>
          <a:xfrm rot="-5400000" flipH="1">
            <a:off x="2237612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5"/>
          <p:cNvSpPr/>
          <p:nvPr/>
        </p:nvSpPr>
        <p:spPr>
          <a:xfrm rot="-5400000">
            <a:off x="3214203" y="1980898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5"/>
          <p:cNvSpPr/>
          <p:nvPr/>
        </p:nvSpPr>
        <p:spPr>
          <a:xfrm rot="-5400000">
            <a:off x="2999475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5"/>
          <p:cNvSpPr/>
          <p:nvPr/>
        </p:nvSpPr>
        <p:spPr>
          <a:xfrm rot="5400000" flipH="1">
            <a:off x="713394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5"/>
          <p:cNvSpPr/>
          <p:nvPr/>
        </p:nvSpPr>
        <p:spPr>
          <a:xfrm rot="5400000" flipH="1">
            <a:off x="713394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5"/>
          <p:cNvSpPr/>
          <p:nvPr/>
        </p:nvSpPr>
        <p:spPr>
          <a:xfrm rot="-5400000">
            <a:off x="-48362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5"/>
          <p:cNvSpPr/>
          <p:nvPr/>
        </p:nvSpPr>
        <p:spPr>
          <a:xfrm rot="-5400000" flipH="1">
            <a:off x="3761621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5"/>
          <p:cNvSpPr/>
          <p:nvPr/>
        </p:nvSpPr>
        <p:spPr>
          <a:xfrm rot="5400000">
            <a:off x="1475437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5"/>
          <p:cNvSpPr/>
          <p:nvPr/>
        </p:nvSpPr>
        <p:spPr>
          <a:xfrm rot="5400000">
            <a:off x="1475437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5"/>
          <p:cNvSpPr/>
          <p:nvPr/>
        </p:nvSpPr>
        <p:spPr>
          <a:xfrm rot="5400000" flipH="1">
            <a:off x="2452207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5"/>
          <p:cNvSpPr/>
          <p:nvPr/>
        </p:nvSpPr>
        <p:spPr>
          <a:xfrm rot="5400000" flipH="1">
            <a:off x="2237557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5"/>
          <p:cNvSpPr/>
          <p:nvPr/>
        </p:nvSpPr>
        <p:spPr>
          <a:xfrm rot="5400000">
            <a:off x="2999420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5"/>
          <p:cNvSpPr/>
          <p:nvPr/>
        </p:nvSpPr>
        <p:spPr>
          <a:xfrm rot="5400000" flipH="1">
            <a:off x="928121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5"/>
          <p:cNvSpPr/>
          <p:nvPr/>
        </p:nvSpPr>
        <p:spPr>
          <a:xfrm rot="5400000">
            <a:off x="928121" y="-165970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5"/>
          <p:cNvSpPr/>
          <p:nvPr/>
        </p:nvSpPr>
        <p:spPr>
          <a:xfrm rot="5400000">
            <a:off x="4523506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5"/>
          <p:cNvSpPr/>
          <p:nvPr/>
        </p:nvSpPr>
        <p:spPr>
          <a:xfrm rot="5400000">
            <a:off x="4523506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5"/>
          <p:cNvSpPr/>
          <p:nvPr/>
        </p:nvSpPr>
        <p:spPr>
          <a:xfrm rot="-5400000">
            <a:off x="4523638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5"/>
          <p:cNvSpPr/>
          <p:nvPr/>
        </p:nvSpPr>
        <p:spPr>
          <a:xfrm rot="-5400000" flipH="1">
            <a:off x="8333647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5"/>
          <p:cNvSpPr/>
          <p:nvPr/>
        </p:nvSpPr>
        <p:spPr>
          <a:xfrm rot="5400000" flipH="1">
            <a:off x="8548138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5"/>
          <p:cNvSpPr/>
          <p:nvPr/>
        </p:nvSpPr>
        <p:spPr>
          <a:xfrm rot="5400000" flipH="1">
            <a:off x="8333514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5"/>
          <p:cNvSpPr/>
          <p:nvPr/>
        </p:nvSpPr>
        <p:spPr>
          <a:xfrm rot="5400000" flipH="1">
            <a:off x="8333488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5"/>
          <p:cNvSpPr/>
          <p:nvPr/>
        </p:nvSpPr>
        <p:spPr>
          <a:xfrm rot="5400000">
            <a:off x="6047437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5"/>
          <p:cNvSpPr/>
          <p:nvPr/>
        </p:nvSpPr>
        <p:spPr>
          <a:xfrm rot="-5400000">
            <a:off x="6262220" y="1980898"/>
            <a:ext cx="429600" cy="7620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5"/>
          <p:cNvSpPr/>
          <p:nvPr/>
        </p:nvSpPr>
        <p:spPr>
          <a:xfrm rot="-5400000">
            <a:off x="6047570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5"/>
          <p:cNvSpPr/>
          <p:nvPr/>
        </p:nvSpPr>
        <p:spPr>
          <a:xfrm rot="-5400000" flipH="1">
            <a:off x="6809690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5"/>
          <p:cNvSpPr/>
          <p:nvPr/>
        </p:nvSpPr>
        <p:spPr>
          <a:xfrm rot="5400000" flipH="1">
            <a:off x="6809557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5"/>
          <p:cNvSpPr/>
          <p:nvPr/>
        </p:nvSpPr>
        <p:spPr>
          <a:xfrm rot="5400000">
            <a:off x="7024233" y="-165970"/>
            <a:ext cx="429600" cy="762000"/>
          </a:xfrm>
          <a:prstGeom prst="rtTriangl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5"/>
          <p:cNvSpPr/>
          <p:nvPr/>
        </p:nvSpPr>
        <p:spPr>
          <a:xfrm rot="5400000">
            <a:off x="7571420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5"/>
          <p:cNvSpPr/>
          <p:nvPr/>
        </p:nvSpPr>
        <p:spPr>
          <a:xfrm rot="5400000">
            <a:off x="7571420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5"/>
          <p:cNvSpPr/>
          <p:nvPr/>
        </p:nvSpPr>
        <p:spPr>
          <a:xfrm rot="-5400000" flipH="1">
            <a:off x="7786228" y="-165970"/>
            <a:ext cx="429600" cy="762000"/>
          </a:xfrm>
          <a:prstGeom prst="rtTriangl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5"/>
          <p:cNvSpPr/>
          <p:nvPr/>
        </p:nvSpPr>
        <p:spPr>
          <a:xfrm rot="-5400000" flipH="1">
            <a:off x="5285604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5"/>
          <p:cNvSpPr/>
          <p:nvPr/>
        </p:nvSpPr>
        <p:spPr>
          <a:xfrm rot="5400000">
            <a:off x="4523506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5"/>
          <p:cNvSpPr/>
          <p:nvPr/>
        </p:nvSpPr>
        <p:spPr>
          <a:xfrm rot="-5400000" flipH="1">
            <a:off x="8333621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5"/>
          <p:cNvSpPr/>
          <p:nvPr/>
        </p:nvSpPr>
        <p:spPr>
          <a:xfrm rot="-5400000">
            <a:off x="6047570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5"/>
          <p:cNvSpPr/>
          <p:nvPr/>
        </p:nvSpPr>
        <p:spPr>
          <a:xfrm rot="-5400000">
            <a:off x="7571553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5"/>
          <p:cNvSpPr/>
          <p:nvPr/>
        </p:nvSpPr>
        <p:spPr>
          <a:xfrm rot="-5400000" flipH="1">
            <a:off x="5285604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5"/>
          <p:cNvSpPr/>
          <p:nvPr/>
        </p:nvSpPr>
        <p:spPr>
          <a:xfrm rot="-5400000" flipH="1">
            <a:off x="5285604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 rot="5400000">
            <a:off x="8548138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 rot="-5400000">
            <a:off x="4738288" y="1980898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/>
          <p:nvPr/>
        </p:nvSpPr>
        <p:spPr>
          <a:xfrm rot="-5400000" flipH="1">
            <a:off x="4738211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5"/>
          <p:cNvSpPr/>
          <p:nvPr/>
        </p:nvSpPr>
        <p:spPr>
          <a:xfrm rot="-5400000" flipH="1">
            <a:off x="6262143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5"/>
          <p:cNvSpPr/>
          <p:nvPr/>
        </p:nvSpPr>
        <p:spPr>
          <a:xfrm rot="-5400000" flipH="1">
            <a:off x="6809612" y="1766181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5"/>
          <p:cNvSpPr/>
          <p:nvPr/>
        </p:nvSpPr>
        <p:spPr>
          <a:xfrm rot="-5400000" flipH="1">
            <a:off x="6809612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5"/>
          <p:cNvSpPr/>
          <p:nvPr/>
        </p:nvSpPr>
        <p:spPr>
          <a:xfrm rot="-5400000">
            <a:off x="7786203" y="1980898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5"/>
          <p:cNvSpPr/>
          <p:nvPr/>
        </p:nvSpPr>
        <p:spPr>
          <a:xfrm rot="-5400000">
            <a:off x="7571475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5"/>
          <p:cNvSpPr/>
          <p:nvPr/>
        </p:nvSpPr>
        <p:spPr>
          <a:xfrm rot="5400000" flipH="1">
            <a:off x="5285394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5"/>
          <p:cNvSpPr/>
          <p:nvPr/>
        </p:nvSpPr>
        <p:spPr>
          <a:xfrm rot="5400000" flipH="1">
            <a:off x="5285394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5"/>
          <p:cNvSpPr/>
          <p:nvPr/>
        </p:nvSpPr>
        <p:spPr>
          <a:xfrm rot="-5400000">
            <a:off x="4523638" y="133679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5"/>
          <p:cNvSpPr/>
          <p:nvPr/>
        </p:nvSpPr>
        <p:spPr>
          <a:xfrm rot="-5400000" flipH="1">
            <a:off x="8333621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5"/>
          <p:cNvSpPr/>
          <p:nvPr/>
        </p:nvSpPr>
        <p:spPr>
          <a:xfrm rot="5400000">
            <a:off x="6047437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5"/>
          <p:cNvSpPr/>
          <p:nvPr/>
        </p:nvSpPr>
        <p:spPr>
          <a:xfrm rot="5400000">
            <a:off x="6047437" y="907378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5"/>
          <p:cNvSpPr/>
          <p:nvPr/>
        </p:nvSpPr>
        <p:spPr>
          <a:xfrm rot="5400000" flipH="1">
            <a:off x="7024207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5"/>
          <p:cNvSpPr/>
          <p:nvPr/>
        </p:nvSpPr>
        <p:spPr>
          <a:xfrm rot="5400000" flipH="1">
            <a:off x="6809557" y="477892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5"/>
          <p:cNvSpPr/>
          <p:nvPr/>
        </p:nvSpPr>
        <p:spPr>
          <a:xfrm rot="5400000">
            <a:off x="7571420" y="48475"/>
            <a:ext cx="8589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5"/>
          <p:cNvSpPr/>
          <p:nvPr/>
        </p:nvSpPr>
        <p:spPr>
          <a:xfrm rot="5400000" flipH="1">
            <a:off x="5500121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5"/>
          <p:cNvSpPr/>
          <p:nvPr/>
        </p:nvSpPr>
        <p:spPr>
          <a:xfrm rot="5400000">
            <a:off x="5500121" y="-165970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311700" y="2795400"/>
            <a:ext cx="8520600" cy="126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5"/>
          <p:cNvSpPr txBox="1">
            <a:spLocks noGrp="1"/>
          </p:cNvSpPr>
          <p:nvPr>
            <p:ph type="subTitle" idx="1"/>
          </p:nvPr>
        </p:nvSpPr>
        <p:spPr>
          <a:xfrm>
            <a:off x="311700" y="4123350"/>
            <a:ext cx="8520600" cy="456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9pPr>
          </a:lstStyle>
          <a:p>
            <a:endParaRPr/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rgbClr val="FFCD00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>
            <a:endParaRPr/>
          </a:p>
        </p:txBody>
      </p:sp>
      <p:cxnSp>
        <p:nvCxnSpPr>
          <p:cNvPr id="200" name="Google Shape;200;p28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" name="Google Shape;201;p28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203" name="Google Shape;203;p28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" name="Google Shape;204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07" name="Google Shape;207;p29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Google Shape;208;p29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9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0" name="Google Shape;210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2" name="Google Shape;212;p30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3" name="Google Shape;213;p30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15" name="Google Shape;215;p30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216" name="Google Shape;216;p30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Google Shape;217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1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21" name="Google Shape;221;p31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222" name="Google Shape;222;p31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3" name="Google Shape;223;p31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4" name="Google Shape;224;p31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" name="Google Shape;225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2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2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231" name="Google Shape;231;p32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2" name="Google Shape;232;p32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3" name="Google Shape;233;p32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4" name="Google Shape;234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243" name="Google Shape;243;p34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4" name="Google Shape;244;p34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7" name="Google Shape;247;p35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" name="Google Shape;248;p35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95" name="Google Shape;195;p27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Google Shape;196;p27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249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>
            <a:spLocks noGrp="1"/>
          </p:cNvSpPr>
          <p:nvPr>
            <p:ph type="title"/>
          </p:nvPr>
        </p:nvSpPr>
        <p:spPr>
          <a:xfrm>
            <a:off x="1381250" y="2513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237" name="Google Shape;237;p33"/>
          <p:cNvCxnSpPr/>
          <p:nvPr/>
        </p:nvCxnSpPr>
        <p:spPr>
          <a:xfrm>
            <a:off x="0" y="4459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8" name="Google Shape;238;p33"/>
          <p:cNvSpPr/>
          <p:nvPr/>
        </p:nvSpPr>
        <p:spPr>
          <a:xfrm>
            <a:off x="817475" y="2429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Google Shape;239;p33"/>
          <p:cNvCxnSpPr/>
          <p:nvPr/>
        </p:nvCxnSpPr>
        <p:spPr>
          <a:xfrm>
            <a:off x="5265650" y="4459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1420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191" name="Google Shape;191;p26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r" rtl="0">
              <a:buNone/>
              <a:defRPr sz="13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algn="r" rtl="0">
              <a:buNone/>
              <a:defRPr sz="13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algn="r" rtl="0">
              <a:buNone/>
              <a:defRPr sz="13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algn="r" rtl="0">
              <a:buNone/>
              <a:defRPr sz="13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algn="r" rtl="0">
              <a:buNone/>
              <a:defRPr sz="13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algn="r" rtl="0">
              <a:buNone/>
              <a:defRPr sz="13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algn="r" rtl="0">
              <a:buNone/>
              <a:defRPr sz="13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algn="r" rtl="0">
              <a:buNone/>
              <a:defRPr sz="13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8" r:id="rId6"/>
    <p:sldLayoutId id="2147483679" r:id="rId7"/>
    <p:sldLayoutId id="2147483694" r:id="rId8"/>
    <p:sldLayoutId id="2147483697" r:id="rId9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Relationship Id="rId6" Type="http://schemas.openxmlformats.org/officeDocument/2006/relationships/hyperlink" Target="https://www.youtube.com/playlist?list=PLYfkd2Gq0ciEFboXQvzR_e__52tZ4OeXh" TargetMode="External"/><Relationship Id="rId5" Type="http://schemas.openxmlformats.org/officeDocument/2006/relationships/hyperlink" Target="https://rogiervdl.github.io/CSS-course/" TargetMode="Externa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ogiervdl.github.io/CSS-course/01_syntax.html#/element-toestand" TargetMode="External"/><Relationship Id="rId7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gif"/><Relationship Id="rId5" Type="http://schemas.openxmlformats.org/officeDocument/2006/relationships/image" Target="../media/image8.gif"/><Relationship Id="rId4" Type="http://schemas.openxmlformats.org/officeDocument/2006/relationships/hyperlink" Target="https://rogiervdl.github.io/CSS-course/02_design.html#/transitie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ogiervdl.github.io/CSS-course/01_syntax.html#/element-dee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11.gif"/><Relationship Id="rId4" Type="http://schemas.openxmlformats.org/officeDocument/2006/relationships/hyperlink" Target="https://rogiervdl.github.io/CSS-course/02_design.html#/gradient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Open+Sans+Condensed?query=condense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hyperlink" Target="https://fonts.google.com/specimen/Open+San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 txBox="1">
            <a:spLocks noGrp="1"/>
          </p:cNvSpPr>
          <p:nvPr>
            <p:ph type="title"/>
          </p:nvPr>
        </p:nvSpPr>
        <p:spPr>
          <a:xfrm>
            <a:off x="311700" y="2795400"/>
            <a:ext cx="8520600" cy="126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>
                <a:latin typeface="Arial"/>
                <a:ea typeface="Arial"/>
                <a:cs typeface="Arial"/>
                <a:sym typeface="Arial"/>
              </a:rPr>
              <a:t>BASIC WEB DEVELOPMENT 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 sz="2800">
                <a:latin typeface="Arial"/>
                <a:ea typeface="Arial"/>
                <a:cs typeface="Arial"/>
                <a:sym typeface="Arial"/>
              </a:rPr>
              <a:t>LES 0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6</a:t>
            </a:r>
            <a:r>
              <a:rPr lang="en" sz="28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CSS SYNTAX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8"/>
          <p:cNvSpPr txBox="1">
            <a:spLocks noGrp="1"/>
          </p:cNvSpPr>
          <p:nvPr>
            <p:ph type="subTitle" idx="1"/>
          </p:nvPr>
        </p:nvSpPr>
        <p:spPr>
          <a:xfrm>
            <a:off x="311700" y="4123350"/>
            <a:ext cx="8520600" cy="7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rial"/>
                <a:cs typeface="Arial"/>
                <a:sym typeface="Arial"/>
              </a:rPr>
              <a:t>ROGIER VAN DER LINDE – STEVEN OPHALVENS [BP] – PHILIPPE DE WINNE [GR]</a:t>
            </a:r>
          </a:p>
        </p:txBody>
      </p:sp>
      <p:sp>
        <p:nvSpPr>
          <p:cNvPr id="310" name="Google Shape;310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420;p54">
            <a:extLst>
              <a:ext uri="{FF2B5EF4-FFF2-40B4-BE49-F238E27FC236}">
                <a16:creationId xmlns:a16="http://schemas.microsoft.com/office/drawing/2014/main" id="{5C215168-8C61-5F4C-AB9D-BCB2245A9C1E}"/>
              </a:ext>
            </a:extLst>
          </p:cNvPr>
          <p:cNvSpPr/>
          <p:nvPr/>
        </p:nvSpPr>
        <p:spPr>
          <a:xfrm>
            <a:off x="5650" y="4707750"/>
            <a:ext cx="9144000" cy="4356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421;p54">
            <a:extLst>
              <a:ext uri="{FF2B5EF4-FFF2-40B4-BE49-F238E27FC236}">
                <a16:creationId xmlns:a16="http://schemas.microsoft.com/office/drawing/2014/main" id="{3B465243-277A-8445-A9BA-173AA9E9BD5A}"/>
              </a:ext>
            </a:extLst>
          </p:cNvPr>
          <p:cNvSpPr txBox="1"/>
          <p:nvPr/>
        </p:nvSpPr>
        <p:spPr>
          <a:xfrm>
            <a:off x="416575" y="4707750"/>
            <a:ext cx="84240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endParaRPr sz="1000" i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1381250" y="2513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>
                <a:latin typeface="Corbel"/>
                <a:ea typeface="Corbel"/>
                <a:cs typeface="Corbel"/>
                <a:sym typeface="Corbel"/>
              </a:rPr>
              <a:t>Topics les06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15" name="Google Shape;415;p54"/>
          <p:cNvGrpSpPr/>
          <p:nvPr/>
        </p:nvGrpSpPr>
        <p:grpSpPr>
          <a:xfrm>
            <a:off x="916483" y="324250"/>
            <a:ext cx="214625" cy="214625"/>
            <a:chOff x="2594050" y="1631825"/>
            <a:chExt cx="439625" cy="439625"/>
          </a:xfrm>
        </p:grpSpPr>
        <p:sp>
          <p:nvSpPr>
            <p:cNvPr id="416" name="Google Shape;416;p5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5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23" name="Google Shape;423;p54"/>
          <p:cNvSpPr txBox="1">
            <a:spLocks noGrp="1"/>
          </p:cNvSpPr>
          <p:nvPr>
            <p:ph type="body" idx="4294967295"/>
          </p:nvPr>
        </p:nvSpPr>
        <p:spPr>
          <a:xfrm>
            <a:off x="416575" y="923650"/>
            <a:ext cx="8424000" cy="3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400">
                <a:solidFill>
                  <a:schemeClr val="dk1"/>
                </a:solidFill>
                <a:latin typeface="Corbel"/>
              </a:rPr>
              <a:t>Bestudeer vooraf volgende theorie:</a:t>
            </a:r>
          </a:p>
          <a:p>
            <a:pPr indent="-3238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25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1400">
                <a:solidFill>
                  <a:schemeClr val="dk1"/>
                </a:solidFill>
                <a:latin typeface="Corbel"/>
                <a:hlinkClick r:id="rId5"/>
              </a:rPr>
              <a:t>online CSS cursus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, hoofdstuk </a:t>
            </a:r>
            <a:r>
              <a:rPr lang="en-US" sz="1400" b="1">
                <a:solidFill>
                  <a:schemeClr val="dk1"/>
                </a:solidFill>
                <a:latin typeface="Consolas" panose="020B0609020204030204" pitchFamily="49" charset="0"/>
              </a:rPr>
              <a:t>1</a:t>
            </a:r>
            <a:r>
              <a:rPr lang="en-US" sz="1400" b="1">
                <a:solidFill>
                  <a:schemeClr val="dk1"/>
                </a:solidFill>
                <a:latin typeface="Corbel"/>
              </a:rPr>
              <a:t>.CSS SYNTAX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 (behalve laatste deel "organisatie") en </a:t>
            </a:r>
            <a:r>
              <a:rPr lang="en-US" sz="1400" b="1">
                <a:solidFill>
                  <a:schemeClr val="dk1"/>
                </a:solidFill>
                <a:latin typeface="Consolas" panose="020B0609020204030204" pitchFamily="49" charset="0"/>
              </a:rPr>
              <a:t>2</a:t>
            </a:r>
            <a:r>
              <a:rPr lang="en-US" sz="1400" b="1">
                <a:solidFill>
                  <a:schemeClr val="dk1"/>
                </a:solidFill>
                <a:latin typeface="Corbel"/>
              </a:rPr>
              <a:t>.CSS DESIGN 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(enkel delen over Fonts &amp; Tekst en Kleuren &amp; Achtergronden)</a:t>
            </a:r>
            <a:endParaRPr lang="en-US" sz="1400" b="1">
              <a:solidFill>
                <a:schemeClr val="dk1"/>
              </a:solidFill>
              <a:latin typeface="Corbel"/>
            </a:endParaRPr>
          </a:p>
          <a:p>
            <a:pPr indent="-3238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25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1400">
                <a:solidFill>
                  <a:schemeClr val="dk1"/>
                </a:solidFill>
                <a:latin typeface="Corbel"/>
              </a:rPr>
              <a:t>(voor het project: </a:t>
            </a:r>
            <a:r>
              <a:rPr lang="en-US" sz="1400">
                <a:solidFill>
                  <a:schemeClr val="dk1"/>
                </a:solidFill>
                <a:latin typeface="Corbel"/>
                <a:hlinkClick r:id="rId6"/>
              </a:rPr>
              <a:t>YouTube channel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, video </a:t>
            </a:r>
            <a:r>
              <a:rPr lang="nl-NL" sz="1400" b="1">
                <a:solidFill>
                  <a:schemeClr val="dk1"/>
                </a:solidFill>
                <a:latin typeface="Corbel"/>
              </a:rPr>
              <a:t>BWD 02. CSS - deel 1: intro en tekstopmaak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)</a:t>
            </a:r>
            <a:endParaRPr lang="en-US" sz="1400" b="1">
              <a:solidFill>
                <a:schemeClr val="dk1"/>
              </a:solidFill>
              <a:latin typeface="Corbel"/>
            </a:endParaRP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400">
                <a:solidFill>
                  <a:schemeClr val="dk1"/>
                </a:solidFill>
                <a:latin typeface="Corbel"/>
              </a:rPr>
              <a:t>De onderwerpen zijn:</a:t>
            </a:r>
          </a:p>
          <a:p>
            <a:pPr indent="-3238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Wingdings" panose="05000000000000000000" pitchFamily="2" charset="2"/>
              <a:buChar char="Ø"/>
            </a:pPr>
            <a:r>
              <a:rPr lang="en-US" sz="1400">
                <a:solidFill>
                  <a:schemeClr val="dk1"/>
                </a:solidFill>
                <a:latin typeface="Corbel"/>
              </a:rPr>
              <a:t>stylesheets linken aan je HTML document</a:t>
            </a:r>
          </a:p>
          <a:p>
            <a:pPr indent="-3238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Wingdings" panose="05000000000000000000" pitchFamily="2" charset="2"/>
              <a:buChar char="Ø"/>
            </a:pPr>
            <a:r>
              <a:rPr lang="en-US" sz="1400">
                <a:solidFill>
                  <a:schemeClr val="dk1"/>
                </a:solidFill>
                <a:latin typeface="Corbel"/>
              </a:rPr>
              <a:t>gebruik CSS selectors en properties</a:t>
            </a:r>
          </a:p>
          <a:p>
            <a:pPr indent="-3238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Wingdings" panose="05000000000000000000" pitchFamily="2" charset="2"/>
              <a:buChar char="Ø"/>
            </a:pPr>
            <a:r>
              <a:rPr lang="en-US" sz="1400">
                <a:solidFill>
                  <a:schemeClr val="dk1"/>
                </a:solidFill>
                <a:latin typeface="Corbel"/>
              </a:rPr>
              <a:t>tekstopmaak, kleuren en achtergronden in CSS</a:t>
            </a:r>
          </a:p>
          <a:p>
            <a:pPr indent="-3238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orbel"/>
              <a:buChar char="◉"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400"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4201818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2" name="Google Shape;422;p53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423" name="Google Shape;423;p5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5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3" name="Google Shape;421;p53">
            <a:extLst>
              <a:ext uri="{FF2B5EF4-FFF2-40B4-BE49-F238E27FC236}">
                <a16:creationId xmlns:a16="http://schemas.microsoft.com/office/drawing/2014/main" id="{2EAD218D-709C-4F81-8700-F2EF41BE4F4C}"/>
              </a:ext>
            </a:extLst>
          </p:cNvPr>
          <p:cNvSpPr txBox="1">
            <a:spLocks/>
          </p:cNvSpPr>
          <p:nvPr/>
        </p:nvSpPr>
        <p:spPr>
          <a:xfrm>
            <a:off x="964675" y="2001430"/>
            <a:ext cx="621779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ora"/>
              <a:buNone/>
              <a:defRPr sz="36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ora"/>
              <a:buNone/>
              <a:defRPr sz="36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ora"/>
              <a:buNone/>
              <a:defRPr sz="36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ora"/>
              <a:buNone/>
              <a:defRPr sz="36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ora"/>
              <a:buNone/>
              <a:defRPr sz="36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ora"/>
              <a:buNone/>
              <a:defRPr sz="36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ora"/>
              <a:buNone/>
              <a:defRPr sz="36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ora"/>
              <a:buNone/>
              <a:defRPr sz="36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ora"/>
              <a:buNone/>
              <a:defRPr sz="36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nl-BE">
                <a:highlight>
                  <a:srgbClr val="FFCD00"/>
                </a:highlight>
                <a:latin typeface="Corbel"/>
                <a:ea typeface="Corbel"/>
                <a:cs typeface="Corbel"/>
                <a:sym typeface="Corbel"/>
              </a:rPr>
              <a:t>Opgaves</a:t>
            </a:r>
            <a:endParaRPr lang="nl-BE"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584834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3BCC8B9-47F6-49FA-8806-983542ED2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2540" y="624541"/>
            <a:ext cx="4148594" cy="3175507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Google Shape;416;p55">
            <a:extLst>
              <a:ext uri="{FF2B5EF4-FFF2-40B4-BE49-F238E27FC236}">
                <a16:creationId xmlns:a16="http://schemas.microsoft.com/office/drawing/2014/main" id="{6BA402E3-A410-4FCE-9AA8-CD5A2074B53F}"/>
              </a:ext>
            </a:extLst>
          </p:cNvPr>
          <p:cNvSpPr txBox="1">
            <a:spLocks/>
          </p:cNvSpPr>
          <p:nvPr/>
        </p:nvSpPr>
        <p:spPr>
          <a:xfrm>
            <a:off x="424392" y="837620"/>
            <a:ext cx="4088109" cy="382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400">
                <a:solidFill>
                  <a:schemeClr val="dk1"/>
                </a:solidFill>
                <a:latin typeface="Corbel"/>
              </a:rPr>
              <a:t>Dit is een uitgebreide inleidende oefening op CSS syntax, achtergronden en lettertypes. Download </a:t>
            </a:r>
            <a:r>
              <a:rPr lang="en-US" sz="1400" i="1">
                <a:solidFill>
                  <a:schemeClr val="dk1"/>
                </a:solidFill>
                <a:latin typeface="Corbel"/>
              </a:rPr>
              <a:t>LoveLetter.zip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 van Toledo en over alle opdrachten uit in </a:t>
            </a:r>
            <a:r>
              <a:rPr lang="en-US" sz="1400" i="1">
                <a:solidFill>
                  <a:schemeClr val="dk1"/>
                </a:solidFill>
                <a:latin typeface="Corbel"/>
              </a:rPr>
              <a:t>readme.md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.</a:t>
            </a: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 panose="020B0604020202020204" pitchFamily="34" charset="0"/>
              <a:buChar char="→"/>
            </a:pPr>
            <a:r>
              <a:rPr lang="en-US" sz="1400" i="1">
                <a:solidFill>
                  <a:schemeClr val="dk1"/>
                </a:solidFill>
                <a:latin typeface="Corbel"/>
              </a:rPr>
              <a:t>het is niet erg als niet alles lukt! probeer gewoon </a:t>
            </a:r>
            <a:r>
              <a:rPr lang="en-US" sz="1400" b="1" i="1">
                <a:solidFill>
                  <a:schemeClr val="dk1"/>
                </a:solidFill>
                <a:latin typeface="Corbel"/>
              </a:rPr>
              <a:t>zoveel mogelijk</a:t>
            </a:r>
            <a:r>
              <a:rPr lang="en-US" sz="1400" i="1">
                <a:solidFill>
                  <a:schemeClr val="dk1"/>
                </a:solidFill>
                <a:latin typeface="Corbel"/>
              </a:rPr>
              <a:t> te maken; de rest wordt later tijdens de lessen wel duidelijk </a:t>
            </a: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 panose="020B0604020202020204" pitchFamily="34" charset="0"/>
              <a:buChar char="→"/>
            </a:pPr>
            <a:r>
              <a:rPr lang="en-US" sz="1400" i="1">
                <a:solidFill>
                  <a:schemeClr val="dk1"/>
                </a:solidFill>
                <a:latin typeface="Corbel"/>
              </a:rPr>
              <a:t>tip: druk in VS Code op </a:t>
            </a:r>
            <a:r>
              <a:rPr lang="en-US" sz="1400" b="1" i="1">
                <a:solidFill>
                  <a:schemeClr val="dk1"/>
                </a:solidFill>
                <a:latin typeface="Corbel"/>
              </a:rPr>
              <a:t>Ctrl+Shift+V</a:t>
            </a:r>
            <a:r>
              <a:rPr lang="en-US" sz="1400" i="1">
                <a:solidFill>
                  <a:schemeClr val="dk1"/>
                </a:solidFill>
                <a:latin typeface="Corbel"/>
              </a:rPr>
              <a:t> om readme.md opgemaakt weer te geven</a:t>
            </a: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 panose="020B0604020202020204" pitchFamily="34" charset="0"/>
              <a:buChar char="→"/>
            </a:pPr>
            <a:r>
              <a:rPr lang="en-US" sz="1400" i="1">
                <a:solidFill>
                  <a:schemeClr val="dk1"/>
                </a:solidFill>
                <a:latin typeface="Corbel"/>
              </a:rPr>
              <a:t>tip: de HTML Quick Preview geeft jammer genoeg geen achtergrondafbeeldingen weer, dus je opent de HTML pagina best </a:t>
            </a:r>
            <a:r>
              <a:rPr lang="en-US" sz="1400" b="1" i="1">
                <a:solidFill>
                  <a:schemeClr val="dk1"/>
                </a:solidFill>
                <a:latin typeface="Corbel"/>
              </a:rPr>
              <a:t>in de browser</a:t>
            </a: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-US" sz="1400" b="1" i="1">
              <a:solidFill>
                <a:schemeClr val="dk1"/>
              </a:solidFill>
              <a:latin typeface="Corbel"/>
            </a:endParaRP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08" name="Google Shape;408;p55"/>
          <p:cNvSpPr txBox="1">
            <a:spLocks noGrp="1"/>
          </p:cNvSpPr>
          <p:nvPr>
            <p:ph type="title"/>
          </p:nvPr>
        </p:nvSpPr>
        <p:spPr>
          <a:xfrm>
            <a:off x="1381249" y="251325"/>
            <a:ext cx="4651905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orbel"/>
              </a:rPr>
              <a:t>LoveLetter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09" name="Google Shape;409;p55"/>
          <p:cNvGrpSpPr/>
          <p:nvPr/>
        </p:nvGrpSpPr>
        <p:grpSpPr>
          <a:xfrm>
            <a:off x="916483" y="311724"/>
            <a:ext cx="214625" cy="214625"/>
            <a:chOff x="2594050" y="1631825"/>
            <a:chExt cx="439625" cy="439625"/>
          </a:xfrm>
        </p:grpSpPr>
        <p:sp>
          <p:nvSpPr>
            <p:cNvPr id="410" name="Google Shape;410;p5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55"/>
          <p:cNvSpPr/>
          <p:nvPr/>
        </p:nvSpPr>
        <p:spPr>
          <a:xfrm>
            <a:off x="5650" y="4723196"/>
            <a:ext cx="9144000" cy="4356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1D6BD8-0FAB-4862-BBF7-6DED5B3918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784" y="1478302"/>
            <a:ext cx="1915907" cy="2926393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Google Shape;416;p55">
            <a:extLst>
              <a:ext uri="{FF2B5EF4-FFF2-40B4-BE49-F238E27FC236}">
                <a16:creationId xmlns:a16="http://schemas.microsoft.com/office/drawing/2014/main" id="{9B4A6850-A05A-4AC2-B435-8D0B63D03D06}"/>
              </a:ext>
            </a:extLst>
          </p:cNvPr>
          <p:cNvSpPr txBox="1">
            <a:spLocks/>
          </p:cNvSpPr>
          <p:nvPr/>
        </p:nvSpPr>
        <p:spPr>
          <a:xfrm>
            <a:off x="6739018" y="4351052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readme.md opgemaakt weergegeven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4" name="Google Shape;416;p55">
            <a:extLst>
              <a:ext uri="{FF2B5EF4-FFF2-40B4-BE49-F238E27FC236}">
                <a16:creationId xmlns:a16="http://schemas.microsoft.com/office/drawing/2014/main" id="{90597B21-A61C-4E6A-897B-C1DE3B0881ED}"/>
              </a:ext>
            </a:extLst>
          </p:cNvPr>
          <p:cNvSpPr txBox="1">
            <a:spLocks/>
          </p:cNvSpPr>
          <p:nvPr/>
        </p:nvSpPr>
        <p:spPr>
          <a:xfrm>
            <a:off x="4460030" y="3800048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screenshot van het eindresultaat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" name="Google Shape;416;p55">
            <a:extLst>
              <a:ext uri="{FF2B5EF4-FFF2-40B4-BE49-F238E27FC236}">
                <a16:creationId xmlns:a16="http://schemas.microsoft.com/office/drawing/2014/main" id="{B9AC9343-12A5-438E-AC8E-8B791E9E144C}"/>
              </a:ext>
            </a:extLst>
          </p:cNvPr>
          <p:cNvSpPr txBox="1">
            <a:spLocks/>
          </p:cNvSpPr>
          <p:nvPr/>
        </p:nvSpPr>
        <p:spPr>
          <a:xfrm>
            <a:off x="4461461" y="3800048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screenshot van het eindresultaat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562126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416;p55">
            <a:extLst>
              <a:ext uri="{FF2B5EF4-FFF2-40B4-BE49-F238E27FC236}">
                <a16:creationId xmlns:a16="http://schemas.microsoft.com/office/drawing/2014/main" id="{6BA402E3-A410-4FCE-9AA8-CD5A2074B53F}"/>
              </a:ext>
            </a:extLst>
          </p:cNvPr>
          <p:cNvSpPr txBox="1">
            <a:spLocks/>
          </p:cNvSpPr>
          <p:nvPr/>
        </p:nvSpPr>
        <p:spPr>
          <a:xfrm>
            <a:off x="403084" y="837620"/>
            <a:ext cx="5638205" cy="382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400">
                <a:solidFill>
                  <a:schemeClr val="dk1"/>
                </a:solidFill>
                <a:latin typeface="Corbel"/>
              </a:rPr>
              <a:t>Gegeven een HTML bestand met drie gewone links; maak ze op als buttons naar voorbeeld van hiernaast. De gebruikte CSS properties zijn: </a:t>
            </a: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Wingdings" panose="05000000000000000000" pitchFamily="2" charset="2"/>
              <a:buChar char="§"/>
            </a:pPr>
            <a:r>
              <a:rPr lang="en-US" sz="1400" b="1">
                <a:solidFill>
                  <a:schemeClr val="dk1"/>
                </a:solidFill>
                <a:latin typeface="Corbel"/>
              </a:rPr>
              <a:t>button 1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: </a:t>
            </a:r>
          </a:p>
          <a:p>
            <a:pPr marL="876300" lvl="1" indent="-285750" fontAlgn="base">
              <a:lnSpc>
                <a:spcPct val="115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000">
                <a:solidFill>
                  <a:schemeClr val="dk1"/>
                </a:solidFill>
                <a:latin typeface="Corbel"/>
              </a:rPr>
              <a:t>background-color, border, color, display, font-family (Arial), padding, text-decoration, text-transform</a:t>
            </a: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Wingdings" panose="05000000000000000000" pitchFamily="2" charset="2"/>
              <a:buChar char="§"/>
            </a:pPr>
            <a:r>
              <a:rPr lang="en-US" sz="1400" b="1">
                <a:solidFill>
                  <a:schemeClr val="dk1"/>
                </a:solidFill>
                <a:latin typeface="Corbel"/>
              </a:rPr>
              <a:t>button 2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: </a:t>
            </a:r>
          </a:p>
          <a:p>
            <a:pPr marL="876300" lvl="1" indent="-285750" fontAlgn="base">
              <a:lnSpc>
                <a:spcPct val="115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000">
                <a:solidFill>
                  <a:schemeClr val="dk1"/>
                </a:solidFill>
                <a:latin typeface="Corbel"/>
              </a:rPr>
              <a:t>background-color, border, border-radius, color, display, font-family (Arial), padding, text-decoration, text-transform</a:t>
            </a: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Font typeface="Wingdings" panose="05000000000000000000" pitchFamily="2" charset="2"/>
              <a:buChar char="§"/>
            </a:pPr>
            <a:r>
              <a:rPr lang="en-US" sz="1400" b="1">
                <a:solidFill>
                  <a:schemeClr val="dk1"/>
                </a:solidFill>
                <a:latin typeface="Corbel"/>
              </a:rPr>
              <a:t>button 3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: </a:t>
            </a:r>
          </a:p>
          <a:p>
            <a:pPr marL="876300" lvl="1" indent="-285750" fontAlgn="base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000">
                <a:solidFill>
                  <a:schemeClr val="dk1"/>
                </a:solidFill>
                <a:latin typeface="Corbel"/>
              </a:rPr>
              <a:t>background-color, background-image, background-repeat, background-position-x, background-position-y, background-size, color, display, font-family (Arial), font-size, padding, text-decoration</a:t>
            </a: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Font typeface="Wingdings" panose="05000000000000000000" pitchFamily="2" charset="2"/>
              <a:buChar char="§"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419100" marR="0" lvl="0" indent="-285750" algn="l" defTabSz="914400" rtl="0" eaLnBrk="1" fontAlgn="base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→"/>
              <a:tabLst/>
              <a:defRPr/>
            </a:pPr>
            <a:r>
              <a:rPr kumimoji="0" lang="en-US" sz="14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/>
                <a:cs typeface="Arial"/>
                <a:sym typeface="Arial"/>
              </a:rPr>
              <a:t>voor buttons stel je best ook </a:t>
            </a:r>
            <a:r>
              <a:rPr kumimoji="0" lang="en-US" sz="13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display: inline-block</a:t>
            </a:r>
            <a:r>
              <a:rPr kumimoji="0" lang="en-US" sz="14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/>
                <a:cs typeface="Arial"/>
                <a:sym typeface="Arial"/>
              </a:rPr>
              <a:t> in, anders lopen de marges van de content boven en onder door de buttons heen (raar maar waar)</a:t>
            </a: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08" name="Google Shape;408;p55"/>
          <p:cNvSpPr txBox="1">
            <a:spLocks noGrp="1"/>
          </p:cNvSpPr>
          <p:nvPr>
            <p:ph type="title"/>
          </p:nvPr>
        </p:nvSpPr>
        <p:spPr>
          <a:xfrm>
            <a:off x="1381249" y="251325"/>
            <a:ext cx="4651905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orbel"/>
              </a:rPr>
              <a:t>CssButtons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09" name="Google Shape;409;p55"/>
          <p:cNvGrpSpPr/>
          <p:nvPr/>
        </p:nvGrpSpPr>
        <p:grpSpPr>
          <a:xfrm>
            <a:off x="916483" y="311724"/>
            <a:ext cx="214625" cy="214625"/>
            <a:chOff x="2594050" y="1631825"/>
            <a:chExt cx="439625" cy="439625"/>
          </a:xfrm>
        </p:grpSpPr>
        <p:sp>
          <p:nvSpPr>
            <p:cNvPr id="410" name="Google Shape;410;p5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55"/>
          <p:cNvSpPr/>
          <p:nvPr/>
        </p:nvSpPr>
        <p:spPr>
          <a:xfrm>
            <a:off x="5650" y="4723196"/>
            <a:ext cx="9144000" cy="4356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751A9D-7E98-4E51-8A4D-24823679A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305" y="893580"/>
            <a:ext cx="1988782" cy="5943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2E1AB9-2DF2-41A7-B8E9-6F212E2F8B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9305" y="1876484"/>
            <a:ext cx="1962112" cy="6514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E7EAFB-D117-45C2-A902-550C3D11D4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9305" y="2945999"/>
            <a:ext cx="2438353" cy="773415"/>
          </a:xfrm>
          <a:prstGeom prst="rect">
            <a:avLst/>
          </a:prstGeom>
        </p:spPr>
      </p:pic>
      <p:sp>
        <p:nvSpPr>
          <p:cNvPr id="19" name="Google Shape;416;p55">
            <a:extLst>
              <a:ext uri="{FF2B5EF4-FFF2-40B4-BE49-F238E27FC236}">
                <a16:creationId xmlns:a16="http://schemas.microsoft.com/office/drawing/2014/main" id="{0760318E-9A92-4C2D-A18F-0289241554D8}"/>
              </a:ext>
            </a:extLst>
          </p:cNvPr>
          <p:cNvSpPr txBox="1">
            <a:spLocks/>
          </p:cNvSpPr>
          <p:nvPr/>
        </p:nvSpPr>
        <p:spPr>
          <a:xfrm>
            <a:off x="6312181" y="1432845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button 1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0" name="Google Shape;416;p55">
            <a:extLst>
              <a:ext uri="{FF2B5EF4-FFF2-40B4-BE49-F238E27FC236}">
                <a16:creationId xmlns:a16="http://schemas.microsoft.com/office/drawing/2014/main" id="{8F683E60-3650-40ED-A498-A09C52B8261C}"/>
              </a:ext>
            </a:extLst>
          </p:cNvPr>
          <p:cNvSpPr txBox="1">
            <a:spLocks/>
          </p:cNvSpPr>
          <p:nvPr/>
        </p:nvSpPr>
        <p:spPr>
          <a:xfrm>
            <a:off x="6343631" y="2470504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button 2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1" name="Google Shape;416;p55">
            <a:extLst>
              <a:ext uri="{FF2B5EF4-FFF2-40B4-BE49-F238E27FC236}">
                <a16:creationId xmlns:a16="http://schemas.microsoft.com/office/drawing/2014/main" id="{AC48AF1F-2029-4E33-99B9-1C1113BF5FE2}"/>
              </a:ext>
            </a:extLst>
          </p:cNvPr>
          <p:cNvSpPr txBox="1">
            <a:spLocks/>
          </p:cNvSpPr>
          <p:nvPr/>
        </p:nvSpPr>
        <p:spPr>
          <a:xfrm>
            <a:off x="6343631" y="3639514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button 3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2" name="Google Shape;416;p55">
            <a:extLst>
              <a:ext uri="{FF2B5EF4-FFF2-40B4-BE49-F238E27FC236}">
                <a16:creationId xmlns:a16="http://schemas.microsoft.com/office/drawing/2014/main" id="{7B70D46A-7466-4F5D-886D-423978D6DF2A}"/>
              </a:ext>
            </a:extLst>
          </p:cNvPr>
          <p:cNvSpPr txBox="1">
            <a:spLocks/>
          </p:cNvSpPr>
          <p:nvPr/>
        </p:nvSpPr>
        <p:spPr>
          <a:xfrm>
            <a:off x="6312181" y="1433019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button 1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096801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416;p55">
            <a:extLst>
              <a:ext uri="{FF2B5EF4-FFF2-40B4-BE49-F238E27FC236}">
                <a16:creationId xmlns:a16="http://schemas.microsoft.com/office/drawing/2014/main" id="{6BA402E3-A410-4FCE-9AA8-CD5A2074B53F}"/>
              </a:ext>
            </a:extLst>
          </p:cNvPr>
          <p:cNvSpPr txBox="1">
            <a:spLocks/>
          </p:cNvSpPr>
          <p:nvPr/>
        </p:nvSpPr>
        <p:spPr>
          <a:xfrm>
            <a:off x="424392" y="837620"/>
            <a:ext cx="5328186" cy="226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400">
                <a:solidFill>
                  <a:schemeClr val="dk1"/>
                </a:solidFill>
                <a:latin typeface="Corbel"/>
              </a:rPr>
              <a:t>Voeg nu hover effecten toe aan de buttons, zie </a:t>
            </a:r>
            <a:r>
              <a:rPr lang="en-US" sz="1400">
                <a:solidFill>
                  <a:schemeClr val="dk1"/>
                </a:solidFill>
                <a:latin typeface="Corbel"/>
                <a:hlinkClick r:id="rId3"/>
              </a:rPr>
              <a:t>deze slide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. Zet er ook een transitie op voor een zachter effect, zie </a:t>
            </a:r>
            <a:r>
              <a:rPr lang="en-US" sz="1400">
                <a:solidFill>
                  <a:schemeClr val="dk1"/>
                </a:solidFill>
                <a:latin typeface="Corbel"/>
                <a:hlinkClick r:id="rId4"/>
              </a:rPr>
              <a:t>deze slide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. </a:t>
            </a: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Font typeface="Wingdings" panose="05000000000000000000" pitchFamily="2" charset="2"/>
              <a:buChar char="§"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08" name="Google Shape;408;p55"/>
          <p:cNvSpPr txBox="1">
            <a:spLocks noGrp="1"/>
          </p:cNvSpPr>
          <p:nvPr>
            <p:ph type="title"/>
          </p:nvPr>
        </p:nvSpPr>
        <p:spPr>
          <a:xfrm>
            <a:off x="1381249" y="251325"/>
            <a:ext cx="4651905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orbel"/>
              </a:rPr>
              <a:t>CssButtons – hover effecten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09" name="Google Shape;409;p55"/>
          <p:cNvGrpSpPr/>
          <p:nvPr/>
        </p:nvGrpSpPr>
        <p:grpSpPr>
          <a:xfrm>
            <a:off x="916483" y="311724"/>
            <a:ext cx="214625" cy="214625"/>
            <a:chOff x="2594050" y="1631825"/>
            <a:chExt cx="439625" cy="439625"/>
          </a:xfrm>
        </p:grpSpPr>
        <p:sp>
          <p:nvSpPr>
            <p:cNvPr id="410" name="Google Shape;410;p5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55"/>
          <p:cNvSpPr/>
          <p:nvPr/>
        </p:nvSpPr>
        <p:spPr>
          <a:xfrm>
            <a:off x="5650" y="4723196"/>
            <a:ext cx="9144000" cy="4356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6" name="Picture 25" descr="Text&#10;&#10;Description automatically generated with medium confidence">
            <a:extLst>
              <a:ext uri="{FF2B5EF4-FFF2-40B4-BE49-F238E27FC236}">
                <a16:creationId xmlns:a16="http://schemas.microsoft.com/office/drawing/2014/main" id="{104E8E04-7671-4B5B-BF19-01647435F6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6438" y="945734"/>
            <a:ext cx="2794478" cy="568850"/>
          </a:xfrm>
          <a:prstGeom prst="rect">
            <a:avLst/>
          </a:prstGeom>
        </p:spPr>
      </p:pic>
      <p:pic>
        <p:nvPicPr>
          <p:cNvPr id="27" name="Picture 26" descr="A picture containing text&#10;&#10;Description automatically generated">
            <a:extLst>
              <a:ext uri="{FF2B5EF4-FFF2-40B4-BE49-F238E27FC236}">
                <a16:creationId xmlns:a16="http://schemas.microsoft.com/office/drawing/2014/main" id="{12439C0B-7EF4-4E37-9FA0-E834AACAB8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8567" y="1859313"/>
            <a:ext cx="2874984" cy="610748"/>
          </a:xfrm>
          <a:prstGeom prst="rect">
            <a:avLst/>
          </a:prstGeom>
        </p:spPr>
      </p:pic>
      <p:pic>
        <p:nvPicPr>
          <p:cNvPr id="28" name="Picture 27" descr="A picture containing text&#10;&#10;Description automatically generated">
            <a:extLst>
              <a:ext uri="{FF2B5EF4-FFF2-40B4-BE49-F238E27FC236}">
                <a16:creationId xmlns:a16="http://schemas.microsoft.com/office/drawing/2014/main" id="{E577AD0C-0C8A-4BC6-AB6B-1C8E36B9A9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2907" y="2784617"/>
            <a:ext cx="3204705" cy="797616"/>
          </a:xfrm>
          <a:prstGeom prst="rect">
            <a:avLst/>
          </a:prstGeom>
        </p:spPr>
      </p:pic>
      <p:sp>
        <p:nvSpPr>
          <p:cNvPr id="29" name="Google Shape;416;p55">
            <a:extLst>
              <a:ext uri="{FF2B5EF4-FFF2-40B4-BE49-F238E27FC236}">
                <a16:creationId xmlns:a16="http://schemas.microsoft.com/office/drawing/2014/main" id="{DADAEE74-8A7D-48A8-B074-DFC4C6C3845D}"/>
              </a:ext>
            </a:extLst>
          </p:cNvPr>
          <p:cNvSpPr txBox="1">
            <a:spLocks/>
          </p:cNvSpPr>
          <p:nvPr/>
        </p:nvSpPr>
        <p:spPr>
          <a:xfrm>
            <a:off x="5752578" y="1430648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button 1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0" name="Google Shape;416;p55">
            <a:extLst>
              <a:ext uri="{FF2B5EF4-FFF2-40B4-BE49-F238E27FC236}">
                <a16:creationId xmlns:a16="http://schemas.microsoft.com/office/drawing/2014/main" id="{2F52A8EA-27B2-49B0-AAB8-A037303A7783}"/>
              </a:ext>
            </a:extLst>
          </p:cNvPr>
          <p:cNvSpPr txBox="1">
            <a:spLocks/>
          </p:cNvSpPr>
          <p:nvPr/>
        </p:nvSpPr>
        <p:spPr>
          <a:xfrm>
            <a:off x="5783092" y="2438809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button 2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1" name="Google Shape;416;p55">
            <a:extLst>
              <a:ext uri="{FF2B5EF4-FFF2-40B4-BE49-F238E27FC236}">
                <a16:creationId xmlns:a16="http://schemas.microsoft.com/office/drawing/2014/main" id="{ED285F1A-FC89-4751-8965-1D5F7BE83BCD}"/>
              </a:ext>
            </a:extLst>
          </p:cNvPr>
          <p:cNvSpPr txBox="1">
            <a:spLocks/>
          </p:cNvSpPr>
          <p:nvPr/>
        </p:nvSpPr>
        <p:spPr>
          <a:xfrm>
            <a:off x="5752578" y="3480404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button 3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606304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416;p55">
            <a:extLst>
              <a:ext uri="{FF2B5EF4-FFF2-40B4-BE49-F238E27FC236}">
                <a16:creationId xmlns:a16="http://schemas.microsoft.com/office/drawing/2014/main" id="{6BA402E3-A410-4FCE-9AA8-CD5A2074B53F}"/>
              </a:ext>
            </a:extLst>
          </p:cNvPr>
          <p:cNvSpPr txBox="1">
            <a:spLocks/>
          </p:cNvSpPr>
          <p:nvPr/>
        </p:nvSpPr>
        <p:spPr>
          <a:xfrm>
            <a:off x="424392" y="837620"/>
            <a:ext cx="8274934" cy="382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400">
                <a:solidFill>
                  <a:schemeClr val="dk1"/>
                </a:solidFill>
                <a:latin typeface="Corbel"/>
              </a:rPr>
              <a:t>Voor de liefhebbers! Breid de tweede button uit naar onderstaand voorbeeld. De gebruikte CSS technieken zijn de </a:t>
            </a:r>
            <a:r>
              <a:rPr lang="en-US" sz="1400">
                <a:solidFill>
                  <a:schemeClr val="dk1"/>
                </a:solidFill>
                <a:latin typeface="Corbel"/>
                <a:hlinkClick r:id="rId3"/>
              </a:rPr>
              <a:t>:after selector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 voor het toevoegen van de "</a:t>
            </a:r>
            <a:r>
              <a:rPr lang="en-BE" sz="1600" b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»</a:t>
            </a:r>
            <a:r>
              <a:rPr lang="en-US" sz="1100">
                <a:solidFill>
                  <a:schemeClr val="dk1"/>
                </a:solidFill>
                <a:latin typeface="Corbel"/>
              </a:rPr>
              <a:t> 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", en de </a:t>
            </a:r>
            <a:r>
              <a:rPr lang="en-US" sz="1400">
                <a:solidFill>
                  <a:schemeClr val="dk1"/>
                </a:solidFill>
                <a:latin typeface="Corbel"/>
                <a:hlinkClick r:id="rId4"/>
              </a:rPr>
              <a:t>gradient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 (van #dd2e1c tot #c02918)</a:t>
            </a: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08" name="Google Shape;408;p55"/>
          <p:cNvSpPr txBox="1">
            <a:spLocks noGrp="1"/>
          </p:cNvSpPr>
          <p:nvPr>
            <p:ph type="title"/>
          </p:nvPr>
        </p:nvSpPr>
        <p:spPr>
          <a:xfrm>
            <a:off x="1381249" y="246385"/>
            <a:ext cx="5379674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orbel"/>
              </a:rPr>
              <a:t>[CssButtons – gradient en :after uitbreiding]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09" name="Google Shape;409;p55"/>
          <p:cNvGrpSpPr/>
          <p:nvPr/>
        </p:nvGrpSpPr>
        <p:grpSpPr>
          <a:xfrm>
            <a:off x="916483" y="311724"/>
            <a:ext cx="214625" cy="214625"/>
            <a:chOff x="2594050" y="1631825"/>
            <a:chExt cx="439625" cy="439625"/>
          </a:xfrm>
        </p:grpSpPr>
        <p:sp>
          <p:nvSpPr>
            <p:cNvPr id="410" name="Google Shape;410;p5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55"/>
          <p:cNvSpPr/>
          <p:nvPr/>
        </p:nvSpPr>
        <p:spPr>
          <a:xfrm>
            <a:off x="5650" y="4723196"/>
            <a:ext cx="9144000" cy="4356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3C5AEBFD-F746-45AF-A590-4078D53FDC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01" y="1677313"/>
            <a:ext cx="2732109" cy="601756"/>
          </a:xfrm>
          <a:prstGeom prst="rect">
            <a:avLst/>
          </a:prstGeom>
        </p:spPr>
      </p:pic>
      <p:sp>
        <p:nvSpPr>
          <p:cNvPr id="16" name="Google Shape;416;p55">
            <a:extLst>
              <a:ext uri="{FF2B5EF4-FFF2-40B4-BE49-F238E27FC236}">
                <a16:creationId xmlns:a16="http://schemas.microsoft.com/office/drawing/2014/main" id="{03FAA5A1-2447-4779-BF92-2800CAF3CB5E}"/>
              </a:ext>
            </a:extLst>
          </p:cNvPr>
          <p:cNvSpPr txBox="1">
            <a:spLocks/>
          </p:cNvSpPr>
          <p:nvPr/>
        </p:nvSpPr>
        <p:spPr>
          <a:xfrm>
            <a:off x="468924" y="2180882"/>
            <a:ext cx="2273459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button 2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615217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416;p55">
            <a:extLst>
              <a:ext uri="{FF2B5EF4-FFF2-40B4-BE49-F238E27FC236}">
                <a16:creationId xmlns:a16="http://schemas.microsoft.com/office/drawing/2014/main" id="{6BA402E3-A410-4FCE-9AA8-CD5A2074B53F}"/>
              </a:ext>
            </a:extLst>
          </p:cNvPr>
          <p:cNvSpPr txBox="1">
            <a:spLocks/>
          </p:cNvSpPr>
          <p:nvPr/>
        </p:nvSpPr>
        <p:spPr>
          <a:xfrm>
            <a:off x="424392" y="837620"/>
            <a:ext cx="6717384" cy="382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400">
                <a:solidFill>
                  <a:schemeClr val="dk1"/>
                </a:solidFill>
                <a:latin typeface="Corbel"/>
              </a:rPr>
              <a:t>Gegeven een HTML bestand met twee menus; maak ze op naar voorbeeld van hiernaast. De gebruikte CSS properties zijn: </a:t>
            </a: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Wingdings" panose="05000000000000000000" pitchFamily="2" charset="2"/>
              <a:buChar char="§"/>
            </a:pPr>
            <a:r>
              <a:rPr lang="en-US" sz="1400" b="1">
                <a:solidFill>
                  <a:schemeClr val="dk1"/>
                </a:solidFill>
                <a:latin typeface="Corbel"/>
              </a:rPr>
              <a:t>menu 1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: </a:t>
            </a:r>
          </a:p>
          <a:p>
            <a:pPr marL="876300" lvl="1" indent="-285750" fontAlgn="base">
              <a:lnSpc>
                <a:spcPct val="115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000">
                <a:solidFill>
                  <a:schemeClr val="dk1"/>
                </a:solidFill>
                <a:latin typeface="Corbel"/>
              </a:rPr>
              <a:t>&lt;ul&gt;: font-family, list-style, padding</a:t>
            </a:r>
          </a:p>
          <a:p>
            <a:pPr marL="876300" lvl="1" indent="-285750" fontAlgn="base">
              <a:lnSpc>
                <a:spcPct val="115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000">
                <a:solidFill>
                  <a:schemeClr val="dk1"/>
                </a:solidFill>
                <a:latin typeface="Corbel"/>
              </a:rPr>
              <a:t>&lt;a&gt;: background-color, color, display, font-weight, letter-spacing, margin, padding, text-decoration, text-transform, transition</a:t>
            </a:r>
          </a:p>
          <a:p>
            <a:pPr marL="876300" lvl="1" indent="-285750" fontAlgn="base">
              <a:lnSpc>
                <a:spcPct val="115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000">
                <a:solidFill>
                  <a:schemeClr val="dk1"/>
                </a:solidFill>
                <a:latin typeface="Corbel"/>
              </a:rPr>
              <a:t>groene hover kleur: #74c593; lettertype: </a:t>
            </a:r>
            <a:r>
              <a:rPr lang="en-US" sz="1000">
                <a:solidFill>
                  <a:schemeClr val="dk1"/>
                </a:solidFill>
                <a:latin typeface="Corbel"/>
                <a:hlinkClick r:id="rId3"/>
              </a:rPr>
              <a:t>Open Sans Condensed</a:t>
            </a:r>
            <a:endParaRPr lang="en-US" sz="1000">
              <a:solidFill>
                <a:schemeClr val="dk1"/>
              </a:solidFill>
              <a:latin typeface="Corbel"/>
            </a:endParaRP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Wingdings" panose="05000000000000000000" pitchFamily="2" charset="2"/>
              <a:buChar char="§"/>
            </a:pPr>
            <a:r>
              <a:rPr lang="en-US" sz="1400" b="1">
                <a:solidFill>
                  <a:schemeClr val="dk1"/>
                </a:solidFill>
                <a:latin typeface="Corbel"/>
              </a:rPr>
              <a:t>menu 2</a:t>
            </a:r>
            <a:r>
              <a:rPr lang="en-US" sz="1400">
                <a:solidFill>
                  <a:schemeClr val="dk1"/>
                </a:solidFill>
                <a:latin typeface="Corbel"/>
              </a:rPr>
              <a:t>: </a:t>
            </a:r>
          </a:p>
          <a:p>
            <a:pPr marL="876300" lvl="1" indent="-285750" fontAlgn="base">
              <a:lnSpc>
                <a:spcPct val="115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000">
                <a:solidFill>
                  <a:schemeClr val="dk1"/>
                </a:solidFill>
                <a:latin typeface="Corbel"/>
              </a:rPr>
              <a:t>&lt;ul&gt;: background-color, border-bottom, list-style, padding en display: flex om de links naast elkaar te zetten </a:t>
            </a:r>
          </a:p>
          <a:p>
            <a:pPr marL="876300" lvl="1" indent="-285750" fontAlgn="base">
              <a:lnSpc>
                <a:spcPct val="115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000">
                <a:solidFill>
                  <a:schemeClr val="dk1"/>
                </a:solidFill>
                <a:latin typeface="Corbel"/>
              </a:rPr>
              <a:t>&lt;a&gt;: color, font-family, font-size, font-weight, letter-spacing, line-height, padding, text-transform, text-decoration</a:t>
            </a:r>
          </a:p>
          <a:p>
            <a:pPr marL="876300" lvl="1" indent="-285750" fontAlgn="base">
              <a:lnSpc>
                <a:spcPct val="115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000">
                <a:solidFill>
                  <a:schemeClr val="dk1"/>
                </a:solidFill>
                <a:latin typeface="Corbel"/>
              </a:rPr>
              <a:t>oranje randkleur onderaan: #e37e73; rode kleur: #dd2e1c; lettertype: </a:t>
            </a:r>
            <a:r>
              <a:rPr lang="en-US" sz="1000">
                <a:solidFill>
                  <a:schemeClr val="dk1"/>
                </a:solidFill>
                <a:latin typeface="Corbel"/>
                <a:hlinkClick r:id="rId4"/>
              </a:rPr>
              <a:t>Open Sans</a:t>
            </a:r>
            <a:endParaRPr lang="en-US" sz="1000">
              <a:solidFill>
                <a:schemeClr val="dk1"/>
              </a:solidFill>
              <a:latin typeface="Corbel"/>
            </a:endParaRP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Font typeface="Wingdings" panose="05000000000000000000" pitchFamily="2" charset="2"/>
              <a:buChar char="§"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419100" indent="-28575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Font typeface="Wingdings" panose="05000000000000000000" pitchFamily="2" charset="2"/>
              <a:buChar char="§"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133350" indent="0" fontAlgn="base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500"/>
              <a:buNone/>
            </a:pPr>
            <a:endParaRPr lang="en-US" sz="1400">
              <a:solidFill>
                <a:schemeClr val="dk1"/>
              </a:solidFill>
              <a:latin typeface="Corb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08" name="Google Shape;408;p55"/>
          <p:cNvSpPr txBox="1">
            <a:spLocks noGrp="1"/>
          </p:cNvSpPr>
          <p:nvPr>
            <p:ph type="title"/>
          </p:nvPr>
        </p:nvSpPr>
        <p:spPr>
          <a:xfrm>
            <a:off x="1381249" y="251325"/>
            <a:ext cx="4651905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orbel"/>
              </a:rPr>
              <a:t>CssMenus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grpSp>
        <p:nvGrpSpPr>
          <p:cNvPr id="409" name="Google Shape;409;p55"/>
          <p:cNvGrpSpPr/>
          <p:nvPr/>
        </p:nvGrpSpPr>
        <p:grpSpPr>
          <a:xfrm>
            <a:off x="916483" y="311724"/>
            <a:ext cx="214625" cy="214625"/>
            <a:chOff x="2594050" y="1631825"/>
            <a:chExt cx="439625" cy="439625"/>
          </a:xfrm>
        </p:grpSpPr>
        <p:sp>
          <p:nvSpPr>
            <p:cNvPr id="410" name="Google Shape;410;p5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55"/>
          <p:cNvSpPr/>
          <p:nvPr/>
        </p:nvSpPr>
        <p:spPr>
          <a:xfrm>
            <a:off x="5650" y="4723196"/>
            <a:ext cx="9144000" cy="4356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6" name="Google Shape;416;p55">
            <a:extLst>
              <a:ext uri="{FF2B5EF4-FFF2-40B4-BE49-F238E27FC236}">
                <a16:creationId xmlns:a16="http://schemas.microsoft.com/office/drawing/2014/main" id="{511AD6FC-FA51-4279-A958-B50D1B984A6E}"/>
              </a:ext>
            </a:extLst>
          </p:cNvPr>
          <p:cNvSpPr txBox="1">
            <a:spLocks/>
          </p:cNvSpPr>
          <p:nvPr/>
        </p:nvSpPr>
        <p:spPr>
          <a:xfrm>
            <a:off x="7038826" y="2392141"/>
            <a:ext cx="1716867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menu 1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" name="Google Shape;416;p55">
            <a:extLst>
              <a:ext uri="{FF2B5EF4-FFF2-40B4-BE49-F238E27FC236}">
                <a16:creationId xmlns:a16="http://schemas.microsoft.com/office/drawing/2014/main" id="{C3469217-4C89-49BC-B042-299709BD94B0}"/>
              </a:ext>
            </a:extLst>
          </p:cNvPr>
          <p:cNvSpPr txBox="1">
            <a:spLocks/>
          </p:cNvSpPr>
          <p:nvPr/>
        </p:nvSpPr>
        <p:spPr>
          <a:xfrm>
            <a:off x="4120308" y="4071249"/>
            <a:ext cx="1716867" cy="46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133350" indent="0" fontAlgn="base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500"/>
              <a:buNone/>
            </a:pPr>
            <a:r>
              <a:rPr lang="en-US" sz="1000" i="1">
                <a:solidFill>
                  <a:schemeClr val="dk1"/>
                </a:solidFill>
                <a:latin typeface="Corbel"/>
              </a:rPr>
              <a:t>menu 2</a:t>
            </a:r>
            <a:endParaRPr lang="en-US" sz="1000" i="1"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AE113BD9-5C7A-47D9-9C05-EFBDC95D51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3902" y="3493533"/>
            <a:ext cx="4697260" cy="662602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2CD71D37-3D47-44AA-88C8-75BCBF1219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6762" y="611557"/>
            <a:ext cx="1719178" cy="185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0045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15148</TotalTime>
  <Words>588</Words>
  <Application>Microsoft Office PowerPoint</Application>
  <PresentationFormat>On-screen Show (16:9)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Oswald</vt:lpstr>
      <vt:lpstr>Average</vt:lpstr>
      <vt:lpstr>Wingdings</vt:lpstr>
      <vt:lpstr>Quattrocento Sans</vt:lpstr>
      <vt:lpstr>Corbel</vt:lpstr>
      <vt:lpstr>Lora</vt:lpstr>
      <vt:lpstr>Consolas</vt:lpstr>
      <vt:lpstr>Arial</vt:lpstr>
      <vt:lpstr>Simple Light</vt:lpstr>
      <vt:lpstr>Slate</vt:lpstr>
      <vt:lpstr>Viola template</vt:lpstr>
      <vt:lpstr>BASIC WEB DEVELOPMENT  LES 06: CSS SYNTAX</vt:lpstr>
      <vt:lpstr>Topics les06</vt:lpstr>
      <vt:lpstr>PowerPoint Presentation</vt:lpstr>
      <vt:lpstr>LoveLetter</vt:lpstr>
      <vt:lpstr>CssButtons</vt:lpstr>
      <vt:lpstr>CssButtons – hover effecten</vt:lpstr>
      <vt:lpstr>[CssButtons – gradient en :after uitbreiding]</vt:lpstr>
      <vt:lpstr>CssMenus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DEVELOPMENT 1 - INLEIDING</dc:title>
  <dc:creator>Rogier van der Linde</dc:creator>
  <cp:lastModifiedBy>Rogier van der Linde</cp:lastModifiedBy>
  <cp:revision>342</cp:revision>
  <dcterms:modified xsi:type="dcterms:W3CDTF">2021-10-04T19:49:04Z</dcterms:modified>
</cp:coreProperties>
</file>